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56" r:id="rId2"/>
    <p:sldId id="262" r:id="rId3"/>
    <p:sldId id="263" r:id="rId4"/>
    <p:sldId id="267" r:id="rId5"/>
    <p:sldId id="266" r:id="rId6"/>
    <p:sldId id="265" r:id="rId7"/>
    <p:sldId id="259" r:id="rId8"/>
    <p:sldId id="290" r:id="rId9"/>
    <p:sldId id="275" r:id="rId10"/>
    <p:sldId id="288" r:id="rId11"/>
    <p:sldId id="289" r:id="rId12"/>
    <p:sldId id="291" r:id="rId13"/>
    <p:sldId id="285" r:id="rId14"/>
    <p:sldId id="284" r:id="rId15"/>
    <p:sldId id="258" r:id="rId16"/>
    <p:sldId id="257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5050"/>
    <a:srgbClr val="F7994B"/>
    <a:srgbClr val="6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7440" autoAdjust="0"/>
    <p:restoredTop sz="94660"/>
  </p:normalViewPr>
  <p:slideViewPr>
    <p:cSldViewPr>
      <p:cViewPr varScale="1">
        <p:scale>
          <a:sx n="70" d="100"/>
          <a:sy n="70" d="100"/>
        </p:scale>
        <p:origin x="-11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917F107-B81B-4A3C-8836-61B5F47C153A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CF8BD9BA-32BF-49F1-9D01-7AA3233A7795}">
      <dgm:prSet phldrT="[Текст]" custT="1"/>
      <dgm:spPr>
        <a:solidFill>
          <a:srgbClr val="F7994B"/>
        </a:solidFill>
      </dgm:spPr>
      <dgm:t>
        <a:bodyPr/>
        <a:lstStyle/>
        <a:p>
          <a:endParaRPr lang="ru-RU" sz="2100" dirty="0" smtClean="0"/>
        </a:p>
        <a:p>
          <a:r>
            <a:rPr lang="en-US" sz="2400" dirty="0" smtClean="0">
              <a:solidFill>
                <a:schemeClr val="tx1"/>
              </a:solidFill>
            </a:rPr>
            <a:t>I</a:t>
          </a:r>
          <a:r>
            <a:rPr lang="ru-RU" sz="2400" dirty="0" smtClean="0">
              <a:solidFill>
                <a:schemeClr val="tx1"/>
              </a:solidFill>
            </a:rPr>
            <a:t>   этап   -   </a:t>
          </a:r>
          <a:r>
            <a:rPr lang="ru-RU" sz="2400" u="sng" dirty="0" smtClean="0">
              <a:solidFill>
                <a:schemeClr val="tx1"/>
              </a:solidFill>
            </a:rPr>
            <a:t>Подготовительный</a:t>
          </a:r>
          <a:r>
            <a:rPr lang="ru-RU" sz="2400" dirty="0" smtClean="0">
              <a:solidFill>
                <a:schemeClr val="tx1"/>
              </a:solidFill>
            </a:rPr>
            <a:t> (сентябрь 2014г. – май 2015 г.). </a:t>
          </a:r>
        </a:p>
        <a:p>
          <a:endParaRPr lang="ru-RU" sz="2100" dirty="0"/>
        </a:p>
      </dgm:t>
    </dgm:pt>
    <dgm:pt modelId="{A78F22ED-5741-4AD8-9658-1345858BAEF9}" type="parTrans" cxnId="{C7A8D7D9-6D9A-4D89-A830-9210CD067ECC}">
      <dgm:prSet/>
      <dgm:spPr/>
      <dgm:t>
        <a:bodyPr/>
        <a:lstStyle/>
        <a:p>
          <a:endParaRPr lang="ru-RU"/>
        </a:p>
      </dgm:t>
    </dgm:pt>
    <dgm:pt modelId="{0378E6D3-E71B-4816-BCCF-E30555928E09}" type="sibTrans" cxnId="{C7A8D7D9-6D9A-4D89-A830-9210CD067ECC}">
      <dgm:prSet/>
      <dgm:spPr/>
      <dgm:t>
        <a:bodyPr/>
        <a:lstStyle/>
        <a:p>
          <a:endParaRPr lang="ru-RU"/>
        </a:p>
      </dgm:t>
    </dgm:pt>
    <dgm:pt modelId="{B4C2650C-3153-4841-9323-B7C2610FFA6F}">
      <dgm:prSet/>
      <dgm:spPr>
        <a:solidFill>
          <a:srgbClr val="FF5050"/>
        </a:solidFill>
      </dgm:spPr>
      <dgm:t>
        <a:bodyPr/>
        <a:lstStyle/>
        <a:p>
          <a:r>
            <a:rPr lang="en-US" b="1" dirty="0" smtClean="0">
              <a:solidFill>
                <a:schemeClr val="tx1"/>
              </a:solidFill>
            </a:rPr>
            <a:t>II</a:t>
          </a:r>
          <a:r>
            <a:rPr lang="ru-RU" b="1" dirty="0" smtClean="0">
              <a:solidFill>
                <a:schemeClr val="tx1"/>
              </a:solidFill>
            </a:rPr>
            <a:t> этап</a:t>
          </a:r>
          <a:r>
            <a:rPr lang="ru-RU" dirty="0" smtClean="0">
              <a:solidFill>
                <a:schemeClr val="tx1"/>
              </a:solidFill>
            </a:rPr>
            <a:t> — </a:t>
          </a:r>
          <a:r>
            <a:rPr lang="ru-RU" u="sng" dirty="0" smtClean="0">
              <a:solidFill>
                <a:schemeClr val="tx1"/>
              </a:solidFill>
            </a:rPr>
            <a:t>Практический</a:t>
          </a:r>
          <a:r>
            <a:rPr lang="ru-RU" dirty="0" smtClean="0">
              <a:solidFill>
                <a:schemeClr val="tx1"/>
              </a:solidFill>
            </a:rPr>
            <a:t> (сентябрь 2015г. – май 2016 г.)</a:t>
          </a:r>
        </a:p>
      </dgm:t>
    </dgm:pt>
    <dgm:pt modelId="{953BCD54-25FB-46A7-BDC6-D4B1A7AE55D7}" type="parTrans" cxnId="{70EA477F-1D9E-4156-A708-5E2DD9300DF7}">
      <dgm:prSet/>
      <dgm:spPr/>
      <dgm:t>
        <a:bodyPr/>
        <a:lstStyle/>
        <a:p>
          <a:endParaRPr lang="ru-RU"/>
        </a:p>
      </dgm:t>
    </dgm:pt>
    <dgm:pt modelId="{6E39F6A3-75D3-4C35-BE14-21484ACF53D6}" type="sibTrans" cxnId="{70EA477F-1D9E-4156-A708-5E2DD9300DF7}">
      <dgm:prSet/>
      <dgm:spPr/>
      <dgm:t>
        <a:bodyPr/>
        <a:lstStyle/>
        <a:p>
          <a:endParaRPr lang="ru-RU"/>
        </a:p>
      </dgm:t>
    </dgm:pt>
    <dgm:pt modelId="{C198F29D-2E7A-4BD2-AF73-BDAA49191070}">
      <dgm:prSet/>
      <dgm:spPr>
        <a:solidFill>
          <a:srgbClr val="7030A0"/>
        </a:solidFill>
      </dgm:spPr>
      <dgm:t>
        <a:bodyPr/>
        <a:lstStyle/>
        <a:p>
          <a:r>
            <a:rPr lang="en-US" b="1" dirty="0" smtClean="0">
              <a:solidFill>
                <a:schemeClr val="tx1"/>
              </a:solidFill>
            </a:rPr>
            <a:t>III</a:t>
          </a:r>
          <a:r>
            <a:rPr lang="ru-RU" b="1" dirty="0" smtClean="0">
              <a:solidFill>
                <a:schemeClr val="tx1"/>
              </a:solidFill>
            </a:rPr>
            <a:t> этап</a:t>
          </a:r>
          <a:r>
            <a:rPr lang="ru-RU" dirty="0" smtClean="0">
              <a:solidFill>
                <a:schemeClr val="tx1"/>
              </a:solidFill>
            </a:rPr>
            <a:t> —  </a:t>
          </a:r>
          <a:r>
            <a:rPr lang="ru-RU" u="sng" dirty="0" smtClean="0">
              <a:solidFill>
                <a:schemeClr val="tx1"/>
              </a:solidFill>
            </a:rPr>
            <a:t>Аналитический</a:t>
          </a:r>
          <a:r>
            <a:rPr lang="ru-RU" dirty="0" smtClean="0">
              <a:solidFill>
                <a:schemeClr val="tx1"/>
              </a:solidFill>
            </a:rPr>
            <a:t> (сентябрь 2016г. – май 2017 г.)</a:t>
          </a:r>
        </a:p>
      </dgm:t>
    </dgm:pt>
    <dgm:pt modelId="{1EDBEC68-7868-4F12-83BD-C28F82ED04F9}" type="parTrans" cxnId="{91FB79EC-3AD7-4E5C-858D-56501F308D09}">
      <dgm:prSet/>
      <dgm:spPr/>
      <dgm:t>
        <a:bodyPr/>
        <a:lstStyle/>
        <a:p>
          <a:endParaRPr lang="ru-RU"/>
        </a:p>
      </dgm:t>
    </dgm:pt>
    <dgm:pt modelId="{6C30C945-8CFE-42FA-84C3-000A1B25CB13}" type="sibTrans" cxnId="{91FB79EC-3AD7-4E5C-858D-56501F308D09}">
      <dgm:prSet/>
      <dgm:spPr/>
      <dgm:t>
        <a:bodyPr/>
        <a:lstStyle/>
        <a:p>
          <a:endParaRPr lang="ru-RU"/>
        </a:p>
      </dgm:t>
    </dgm:pt>
    <dgm:pt modelId="{B26FDA3F-3391-4019-879F-CC6638B48832}" type="pres">
      <dgm:prSet presAssocID="{5917F107-B81B-4A3C-8836-61B5F47C153A}" presName="CompostProcess" presStyleCnt="0">
        <dgm:presLayoutVars>
          <dgm:dir/>
          <dgm:resizeHandles val="exact"/>
        </dgm:presLayoutVars>
      </dgm:prSet>
      <dgm:spPr/>
    </dgm:pt>
    <dgm:pt modelId="{5810C854-0EA6-4F23-81DB-71F79940FB41}" type="pres">
      <dgm:prSet presAssocID="{5917F107-B81B-4A3C-8836-61B5F47C153A}" presName="arrow" presStyleLbl="bgShp" presStyleIdx="0" presStyleCnt="1"/>
      <dgm:spPr>
        <a:gradFill rotWithShape="0">
          <a:gsLst>
            <a:gs pos="0">
              <a:srgbClr val="000082"/>
            </a:gs>
            <a:gs pos="30000">
              <a:srgbClr val="66008F"/>
            </a:gs>
            <a:gs pos="64999">
              <a:srgbClr val="BA0066"/>
            </a:gs>
            <a:gs pos="89999">
              <a:srgbClr val="FF0000"/>
            </a:gs>
            <a:gs pos="100000">
              <a:srgbClr val="FF8200"/>
            </a:gs>
          </a:gsLst>
          <a:lin ang="5400000" scaled="0"/>
        </a:gradFill>
      </dgm:spPr>
    </dgm:pt>
    <dgm:pt modelId="{47372401-370A-4227-AB75-6EE89F7CB0C1}" type="pres">
      <dgm:prSet presAssocID="{5917F107-B81B-4A3C-8836-61B5F47C153A}" presName="linearProcess" presStyleCnt="0"/>
      <dgm:spPr/>
    </dgm:pt>
    <dgm:pt modelId="{158FA496-D7F3-4C52-92BF-7CDDE6863F00}" type="pres">
      <dgm:prSet presAssocID="{CF8BD9BA-32BF-49F1-9D01-7AA3233A7795}" presName="text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DAC9F17-8195-4EB9-8630-837603CD3823}" type="pres">
      <dgm:prSet presAssocID="{0378E6D3-E71B-4816-BCCF-E30555928E09}" presName="sibTrans" presStyleCnt="0"/>
      <dgm:spPr/>
    </dgm:pt>
    <dgm:pt modelId="{2CAA92EE-9D08-4191-A481-6C53FD97BEBA}" type="pres">
      <dgm:prSet presAssocID="{B4C2650C-3153-4841-9323-B7C2610FFA6F}" presName="text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90DF66E-5E52-420C-9D6B-9FC3B2DC4592}" type="pres">
      <dgm:prSet presAssocID="{6E39F6A3-75D3-4C35-BE14-21484ACF53D6}" presName="sibTrans" presStyleCnt="0"/>
      <dgm:spPr/>
    </dgm:pt>
    <dgm:pt modelId="{31D1BF67-A14F-490D-A763-E5B377E9C988}" type="pres">
      <dgm:prSet presAssocID="{C198F29D-2E7A-4BD2-AF73-BDAA49191070}" presName="tex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7978567-A788-457D-8845-08DE36315082}" type="presOf" srcId="{CF8BD9BA-32BF-49F1-9D01-7AA3233A7795}" destId="{158FA496-D7F3-4C52-92BF-7CDDE6863F00}" srcOrd="0" destOrd="0" presId="urn:microsoft.com/office/officeart/2005/8/layout/hProcess9"/>
    <dgm:cxn modelId="{70EA477F-1D9E-4156-A708-5E2DD9300DF7}" srcId="{5917F107-B81B-4A3C-8836-61B5F47C153A}" destId="{B4C2650C-3153-4841-9323-B7C2610FFA6F}" srcOrd="1" destOrd="0" parTransId="{953BCD54-25FB-46A7-BDC6-D4B1A7AE55D7}" sibTransId="{6E39F6A3-75D3-4C35-BE14-21484ACF53D6}"/>
    <dgm:cxn modelId="{C7A8D7D9-6D9A-4D89-A830-9210CD067ECC}" srcId="{5917F107-B81B-4A3C-8836-61B5F47C153A}" destId="{CF8BD9BA-32BF-49F1-9D01-7AA3233A7795}" srcOrd="0" destOrd="0" parTransId="{A78F22ED-5741-4AD8-9658-1345858BAEF9}" sibTransId="{0378E6D3-E71B-4816-BCCF-E30555928E09}"/>
    <dgm:cxn modelId="{A52DA405-9798-4082-BC52-E2B0A9B027EE}" type="presOf" srcId="{5917F107-B81B-4A3C-8836-61B5F47C153A}" destId="{B26FDA3F-3391-4019-879F-CC6638B48832}" srcOrd="0" destOrd="0" presId="urn:microsoft.com/office/officeart/2005/8/layout/hProcess9"/>
    <dgm:cxn modelId="{CA0BF3DD-B544-43E8-8AAC-9B15E4B55EFC}" type="presOf" srcId="{C198F29D-2E7A-4BD2-AF73-BDAA49191070}" destId="{31D1BF67-A14F-490D-A763-E5B377E9C988}" srcOrd="0" destOrd="0" presId="urn:microsoft.com/office/officeart/2005/8/layout/hProcess9"/>
    <dgm:cxn modelId="{69F9CB82-E4F3-461E-A33E-5B52F3569EB2}" type="presOf" srcId="{B4C2650C-3153-4841-9323-B7C2610FFA6F}" destId="{2CAA92EE-9D08-4191-A481-6C53FD97BEBA}" srcOrd="0" destOrd="0" presId="urn:microsoft.com/office/officeart/2005/8/layout/hProcess9"/>
    <dgm:cxn modelId="{91FB79EC-3AD7-4E5C-858D-56501F308D09}" srcId="{5917F107-B81B-4A3C-8836-61B5F47C153A}" destId="{C198F29D-2E7A-4BD2-AF73-BDAA49191070}" srcOrd="2" destOrd="0" parTransId="{1EDBEC68-7868-4F12-83BD-C28F82ED04F9}" sibTransId="{6C30C945-8CFE-42FA-84C3-000A1B25CB13}"/>
    <dgm:cxn modelId="{49101587-FA87-49BF-9CC0-D952983F0917}" type="presParOf" srcId="{B26FDA3F-3391-4019-879F-CC6638B48832}" destId="{5810C854-0EA6-4F23-81DB-71F79940FB41}" srcOrd="0" destOrd="0" presId="urn:microsoft.com/office/officeart/2005/8/layout/hProcess9"/>
    <dgm:cxn modelId="{EEFFDF79-1286-43CF-9853-2F930740402E}" type="presParOf" srcId="{B26FDA3F-3391-4019-879F-CC6638B48832}" destId="{47372401-370A-4227-AB75-6EE89F7CB0C1}" srcOrd="1" destOrd="0" presId="urn:microsoft.com/office/officeart/2005/8/layout/hProcess9"/>
    <dgm:cxn modelId="{3EDECF09-6D4E-415F-82A5-D61C273D5BC0}" type="presParOf" srcId="{47372401-370A-4227-AB75-6EE89F7CB0C1}" destId="{158FA496-D7F3-4C52-92BF-7CDDE6863F00}" srcOrd="0" destOrd="0" presId="urn:microsoft.com/office/officeart/2005/8/layout/hProcess9"/>
    <dgm:cxn modelId="{9DA3603A-23E4-44BA-8F33-F39344845D42}" type="presParOf" srcId="{47372401-370A-4227-AB75-6EE89F7CB0C1}" destId="{FDAC9F17-8195-4EB9-8630-837603CD3823}" srcOrd="1" destOrd="0" presId="urn:microsoft.com/office/officeart/2005/8/layout/hProcess9"/>
    <dgm:cxn modelId="{2D719154-D53B-42F6-8BE7-EE1BA31E9681}" type="presParOf" srcId="{47372401-370A-4227-AB75-6EE89F7CB0C1}" destId="{2CAA92EE-9D08-4191-A481-6C53FD97BEBA}" srcOrd="2" destOrd="0" presId="urn:microsoft.com/office/officeart/2005/8/layout/hProcess9"/>
    <dgm:cxn modelId="{9DEE165E-58CF-42F6-A360-0E7E95391FBD}" type="presParOf" srcId="{47372401-370A-4227-AB75-6EE89F7CB0C1}" destId="{E90DF66E-5E52-420C-9D6B-9FC3B2DC4592}" srcOrd="3" destOrd="0" presId="urn:microsoft.com/office/officeart/2005/8/layout/hProcess9"/>
    <dgm:cxn modelId="{312ED611-28CB-4B21-8C08-0B5EA151139F}" type="presParOf" srcId="{47372401-370A-4227-AB75-6EE89F7CB0C1}" destId="{31D1BF67-A14F-490D-A763-E5B377E9C988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810C854-0EA6-4F23-81DB-71F79940FB41}">
      <dsp:nvSpPr>
        <dsp:cNvPr id="0" name=""/>
        <dsp:cNvSpPr/>
      </dsp:nvSpPr>
      <dsp:spPr>
        <a:xfrm>
          <a:off x="685799" y="0"/>
          <a:ext cx="7772400" cy="6215082"/>
        </a:xfrm>
        <a:prstGeom prst="rightArrow">
          <a:avLst/>
        </a:prstGeom>
        <a:gradFill rotWithShape="0">
          <a:gsLst>
            <a:gs pos="0">
              <a:srgbClr val="000082"/>
            </a:gs>
            <a:gs pos="30000">
              <a:srgbClr val="66008F"/>
            </a:gs>
            <a:gs pos="64999">
              <a:srgbClr val="BA0066"/>
            </a:gs>
            <a:gs pos="89999">
              <a:srgbClr val="FF0000"/>
            </a:gs>
            <a:gs pos="100000">
              <a:srgbClr val="FF8200"/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58FA496-D7F3-4C52-92BF-7CDDE6863F00}">
      <dsp:nvSpPr>
        <dsp:cNvPr id="0" name=""/>
        <dsp:cNvSpPr/>
      </dsp:nvSpPr>
      <dsp:spPr>
        <a:xfrm>
          <a:off x="4464" y="1864524"/>
          <a:ext cx="2946796" cy="2486032"/>
        </a:xfrm>
        <a:prstGeom prst="roundRect">
          <a:avLst/>
        </a:prstGeom>
        <a:solidFill>
          <a:srgbClr val="F7994B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100" kern="1200" dirty="0" smtClean="0"/>
        </a:p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solidFill>
                <a:schemeClr val="tx1"/>
              </a:solidFill>
            </a:rPr>
            <a:t>I</a:t>
          </a:r>
          <a:r>
            <a:rPr lang="ru-RU" sz="2400" kern="1200" dirty="0" smtClean="0">
              <a:solidFill>
                <a:schemeClr val="tx1"/>
              </a:solidFill>
            </a:rPr>
            <a:t>   этап   -   </a:t>
          </a:r>
          <a:r>
            <a:rPr lang="ru-RU" sz="2400" u="sng" kern="1200" dirty="0" smtClean="0">
              <a:solidFill>
                <a:schemeClr val="tx1"/>
              </a:solidFill>
            </a:rPr>
            <a:t>Подготовительный</a:t>
          </a:r>
          <a:r>
            <a:rPr lang="ru-RU" sz="2400" kern="1200" dirty="0" smtClean="0">
              <a:solidFill>
                <a:schemeClr val="tx1"/>
              </a:solidFill>
            </a:rPr>
            <a:t> (сентябрь 2014г. – май 2015 г.). </a:t>
          </a:r>
        </a:p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100" kern="1200" dirty="0"/>
        </a:p>
      </dsp:txBody>
      <dsp:txXfrm>
        <a:off x="125822" y="1985882"/>
        <a:ext cx="2704080" cy="2243316"/>
      </dsp:txXfrm>
    </dsp:sp>
    <dsp:sp modelId="{2CAA92EE-9D08-4191-A481-6C53FD97BEBA}">
      <dsp:nvSpPr>
        <dsp:cNvPr id="0" name=""/>
        <dsp:cNvSpPr/>
      </dsp:nvSpPr>
      <dsp:spPr>
        <a:xfrm>
          <a:off x="3098601" y="1864524"/>
          <a:ext cx="2946796" cy="2486032"/>
        </a:xfrm>
        <a:prstGeom prst="roundRect">
          <a:avLst/>
        </a:prstGeom>
        <a:solidFill>
          <a:srgbClr val="FF5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kern="1200" dirty="0" smtClean="0">
              <a:solidFill>
                <a:schemeClr val="tx1"/>
              </a:solidFill>
            </a:rPr>
            <a:t>II</a:t>
          </a:r>
          <a:r>
            <a:rPr lang="ru-RU" sz="2800" b="1" kern="1200" dirty="0" smtClean="0">
              <a:solidFill>
                <a:schemeClr val="tx1"/>
              </a:solidFill>
            </a:rPr>
            <a:t> этап</a:t>
          </a:r>
          <a:r>
            <a:rPr lang="ru-RU" sz="2800" kern="1200" dirty="0" smtClean="0">
              <a:solidFill>
                <a:schemeClr val="tx1"/>
              </a:solidFill>
            </a:rPr>
            <a:t> — </a:t>
          </a:r>
          <a:r>
            <a:rPr lang="ru-RU" sz="2800" u="sng" kern="1200" dirty="0" smtClean="0">
              <a:solidFill>
                <a:schemeClr val="tx1"/>
              </a:solidFill>
            </a:rPr>
            <a:t>Практический</a:t>
          </a:r>
          <a:r>
            <a:rPr lang="ru-RU" sz="2800" kern="1200" dirty="0" smtClean="0">
              <a:solidFill>
                <a:schemeClr val="tx1"/>
              </a:solidFill>
            </a:rPr>
            <a:t> (сентябрь 2015г. – май 2016 г.)</a:t>
          </a:r>
        </a:p>
      </dsp:txBody>
      <dsp:txXfrm>
        <a:off x="3219959" y="1985882"/>
        <a:ext cx="2704080" cy="2243316"/>
      </dsp:txXfrm>
    </dsp:sp>
    <dsp:sp modelId="{31D1BF67-A14F-490D-A763-E5B377E9C988}">
      <dsp:nvSpPr>
        <dsp:cNvPr id="0" name=""/>
        <dsp:cNvSpPr/>
      </dsp:nvSpPr>
      <dsp:spPr>
        <a:xfrm>
          <a:off x="6192738" y="1864524"/>
          <a:ext cx="2946796" cy="2486032"/>
        </a:xfrm>
        <a:prstGeom prst="roundRect">
          <a:avLst/>
        </a:prstGeom>
        <a:solidFill>
          <a:srgbClr val="7030A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kern="1200" dirty="0" smtClean="0">
              <a:solidFill>
                <a:schemeClr val="tx1"/>
              </a:solidFill>
            </a:rPr>
            <a:t>III</a:t>
          </a:r>
          <a:r>
            <a:rPr lang="ru-RU" sz="2800" b="1" kern="1200" dirty="0" smtClean="0">
              <a:solidFill>
                <a:schemeClr val="tx1"/>
              </a:solidFill>
            </a:rPr>
            <a:t> этап</a:t>
          </a:r>
          <a:r>
            <a:rPr lang="ru-RU" sz="2800" kern="1200" dirty="0" smtClean="0">
              <a:solidFill>
                <a:schemeClr val="tx1"/>
              </a:solidFill>
            </a:rPr>
            <a:t> —  </a:t>
          </a:r>
          <a:r>
            <a:rPr lang="ru-RU" sz="2800" u="sng" kern="1200" dirty="0" smtClean="0">
              <a:solidFill>
                <a:schemeClr val="tx1"/>
              </a:solidFill>
            </a:rPr>
            <a:t>Аналитический</a:t>
          </a:r>
          <a:r>
            <a:rPr lang="ru-RU" sz="2800" kern="1200" dirty="0" smtClean="0">
              <a:solidFill>
                <a:schemeClr val="tx1"/>
              </a:solidFill>
            </a:rPr>
            <a:t> (сентябрь 2016г. – май 2017 г.)</a:t>
          </a:r>
        </a:p>
      </dsp:txBody>
      <dsp:txXfrm>
        <a:off x="6314096" y="1985882"/>
        <a:ext cx="2704080" cy="224331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7106A0EA-7FA6-4E0B-BF7E-1E545B5DA76A}" type="datetimeFigureOut">
              <a:rPr lang="ru-RU"/>
              <a:pPr>
                <a:defRPr/>
              </a:pPr>
              <a:t>22.03.2015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01411096-B221-4C1C-89E1-49DE813309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43110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68FD29B0-62F7-4011-B43D-C73BD268CE5C}" type="datetimeFigureOut">
              <a:rPr lang="ru-RU"/>
              <a:pPr>
                <a:defRPr/>
              </a:pPr>
              <a:t>22.03.2015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94562253-2E36-4E1A-8481-E23FCDAAC0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694305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7A0D7D-A7AA-45BA-BD27-399D47AC1E4F}" type="datetimeFigureOut">
              <a:rPr lang="ru-RU"/>
              <a:pPr>
                <a:defRPr/>
              </a:pPr>
              <a:t>22.03.2015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3FADAC-BBA4-4D35-BCC4-FA5C4AF23D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0311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1CE779-004A-4852-9049-C6F695F38DF5}" type="datetimeFigureOut">
              <a:rPr lang="ru-RU"/>
              <a:pPr>
                <a:defRPr/>
              </a:pPr>
              <a:t>22.03.2015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DD0496-9956-4787-A0AE-BC2404D805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73529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503DCB-F165-4D2D-B46D-24D0A076BCFB}" type="datetimeFigureOut">
              <a:rPr lang="ru-RU"/>
              <a:pPr>
                <a:defRPr/>
              </a:pPr>
              <a:t>22.03.2015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4C3061-EB29-4981-9519-E470E71C3F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64980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8D289F-EABD-4A48-84D8-10F9F0D182F4}" type="datetimeFigureOut">
              <a:rPr lang="ru-RU"/>
              <a:pPr>
                <a:defRPr/>
              </a:pPr>
              <a:t>22.03.2015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C296A0-993E-43A5-9B2A-432978FDA2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75973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33A3A8-AD96-4A52-8A96-A8B3E2E7BD51}" type="datetimeFigureOut">
              <a:rPr lang="ru-RU"/>
              <a:pPr>
                <a:defRPr/>
              </a:pPr>
              <a:t>22.03.2015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32F4D1-472F-4E60-B747-C924D36DA0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09690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885B38-801C-467B-8A27-ADCF6CF26BCC}" type="datetimeFigureOut">
              <a:rPr lang="ru-RU"/>
              <a:pPr>
                <a:defRPr/>
              </a:pPr>
              <a:t>22.03.2015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70103E-12F1-4E24-A1BB-D087627C7D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76967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BD240E-F810-4A7D-8B05-1E6227E99CD1}" type="datetimeFigureOut">
              <a:rPr lang="ru-RU"/>
              <a:pPr>
                <a:defRPr/>
              </a:pPr>
              <a:t>22.03.2015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641471-58B9-4C12-B3F9-DA7A0FB4F5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51850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34EA2C-98DE-4408-8476-A34726CA08F7}" type="datetimeFigureOut">
              <a:rPr lang="ru-RU"/>
              <a:pPr>
                <a:defRPr/>
              </a:pPr>
              <a:t>22.03.2015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8F6234-D9CD-439D-8DF1-ACD8AAB4AF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95467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32DB5B-EB7C-4439-BE9F-C255FF1640BE}" type="datetimeFigureOut">
              <a:rPr lang="ru-RU"/>
              <a:pPr>
                <a:defRPr/>
              </a:pPr>
              <a:t>22.03.2015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01C4DF-B238-4C9A-A81B-25608A38FC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50203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9CA6BF-78D1-49F7-A265-63CEF6458138}" type="datetimeFigureOut">
              <a:rPr lang="ru-RU"/>
              <a:pPr>
                <a:defRPr/>
              </a:pPr>
              <a:t>22.03.2015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71BA5C-9B3B-4FDD-A890-4487962070F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28789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A00FB1-D5A4-475E-B97E-1940EAA22C1D}" type="datetimeFigureOut">
              <a:rPr lang="ru-RU"/>
              <a:pPr>
                <a:defRPr/>
              </a:pPr>
              <a:t>22.03.2015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5FBCF7-B472-48C3-8847-45E0FF2F42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78618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FC9FCB"/>
            </a:gs>
            <a:gs pos="13000">
              <a:srgbClr val="F8B049"/>
            </a:gs>
            <a:gs pos="21001">
              <a:srgbClr val="F8B049"/>
            </a:gs>
            <a:gs pos="63000">
              <a:srgbClr val="FEE7F2"/>
            </a:gs>
            <a:gs pos="67000">
              <a:srgbClr val="F952A0"/>
            </a:gs>
            <a:gs pos="69000">
              <a:srgbClr val="C50849"/>
            </a:gs>
            <a:gs pos="82001">
              <a:srgbClr val="B43E85"/>
            </a:gs>
            <a:gs pos="100000">
              <a:srgbClr val="F8B049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4690E12-A942-4190-AB3C-E92D85F1DA90}" type="datetimeFigureOut">
              <a:rPr lang="ru-RU"/>
              <a:pPr>
                <a:defRPr/>
              </a:pPr>
              <a:t>22.03.2015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CDEF53A-AACD-40B3-BBEE-7552091CBA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mailto:school50@kubannet.ru" TargetMode="Externa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50" y="2714625"/>
            <a:ext cx="7772400" cy="1470025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100" b="1" dirty="0" smtClean="0"/>
              <a:t>«ПОВЫШЕНИЕ КАДРОВОГО ПОТЕНЦИАЛА </a:t>
            </a:r>
            <a:br>
              <a:rPr lang="ru-RU" sz="3100" b="1" dirty="0" smtClean="0"/>
            </a:br>
            <a:r>
              <a:rPr lang="ru-RU" sz="3100" b="1" dirty="0" smtClean="0"/>
              <a:t>МБОУ СОШ № 50 </a:t>
            </a:r>
            <a:br>
              <a:rPr lang="ru-RU" sz="3100" b="1" dirty="0" smtClean="0"/>
            </a:br>
            <a:r>
              <a:rPr lang="ru-RU" sz="3100" b="1" dirty="0" smtClean="0"/>
              <a:t>МУНИЦИПАЛЬНОГО ОБРАЗОВАНИЯ </a:t>
            </a:r>
            <a:br>
              <a:rPr lang="ru-RU" sz="3100" b="1" dirty="0" smtClean="0"/>
            </a:br>
            <a:r>
              <a:rPr lang="ru-RU" sz="3100" b="1" dirty="0" smtClean="0"/>
              <a:t>ГОРОД КРАСНОДАР                </a:t>
            </a: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b="1" dirty="0" smtClean="0"/>
              <a:t>С ПРИМЕНЕНИЕМ В УПРАВЛЕНИИ КОУЧ-ТЕХНОЛОГИЙ»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43063" y="5000625"/>
            <a:ext cx="7286625" cy="1857375"/>
          </a:xfrm>
        </p:spPr>
        <p:txBody>
          <a:bodyPr rtlCol="0">
            <a:normAutofit fontScale="70000" lnSpcReduction="20000"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1"/>
                </a:solidFill>
              </a:rPr>
              <a:t>Авторы: Анохина Л.Н. педагог-психолог МБОУ СОШ № 50, </a:t>
            </a:r>
          </a:p>
          <a:p>
            <a:pPr algn="l"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1"/>
                </a:solidFill>
              </a:rPr>
              <a:t>	 Потемкина Т.В., к.ф.н., учитель истории и 		 обществознания МБОУ СОШ №50</a:t>
            </a:r>
          </a:p>
          <a:p>
            <a:pPr algn="l"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1"/>
                </a:solidFill>
              </a:rPr>
              <a:t>Исполнители: Инновационная экспериментальная 		            лаборатория МБОУ СОШ № 50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2052" name="Picture 6" descr="эмблема школы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99" r="59674" b="55089"/>
          <a:stretch>
            <a:fillRect/>
          </a:stretch>
        </p:blipFill>
        <p:spPr bwMode="auto">
          <a:xfrm>
            <a:off x="6972300" y="0"/>
            <a:ext cx="2171700" cy="1939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0825" y="857250"/>
            <a:ext cx="8642350" cy="5632450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indent="-457200">
              <a:buFont typeface="+mj-lt"/>
              <a:buAutoNum type="arabicPeriod"/>
              <a:defRPr/>
            </a:pPr>
            <a:r>
              <a:rPr lang="ru-RU" sz="2000" dirty="0">
                <a:latin typeface="+mj-lt"/>
                <a:cs typeface="Arial" charset="0"/>
              </a:rPr>
              <a:t>Знаю ли я, чего от меня ждут на работе?</a:t>
            </a:r>
          </a:p>
          <a:p>
            <a:pPr marL="457200" indent="-457200">
              <a:buFont typeface="+mj-lt"/>
              <a:buAutoNum type="arabicPeriod"/>
              <a:defRPr/>
            </a:pPr>
            <a:r>
              <a:rPr lang="ru-RU" sz="2000" dirty="0">
                <a:latin typeface="+mj-lt"/>
                <a:cs typeface="Arial" charset="0"/>
              </a:rPr>
              <a:t>Располагаю ли я ресурсами, необходимыми для правильного выполнения работы?</a:t>
            </a:r>
          </a:p>
          <a:p>
            <a:pPr marL="457200" indent="-457200">
              <a:buFont typeface="+mj-lt"/>
              <a:buAutoNum type="arabicPeriod"/>
              <a:defRPr/>
            </a:pPr>
            <a:r>
              <a:rPr lang="ru-RU" sz="2000" dirty="0">
                <a:latin typeface="+mj-lt"/>
                <a:cs typeface="Arial" charset="0"/>
              </a:rPr>
              <a:t>Смогу ли я ежедневно делать то, что умею лучше всего?</a:t>
            </a:r>
          </a:p>
          <a:p>
            <a:pPr marL="457200" indent="-457200">
              <a:buFont typeface="+mj-lt"/>
              <a:buAutoNum type="arabicPeriod"/>
              <a:defRPr/>
            </a:pPr>
            <a:r>
              <a:rPr lang="ru-RU" sz="2000" dirty="0">
                <a:latin typeface="+mj-lt"/>
                <a:cs typeface="Arial" charset="0"/>
              </a:rPr>
              <a:t>Получал ли я за последние семь дней благодарность или одобрение за хорошую работу?</a:t>
            </a:r>
          </a:p>
          <a:p>
            <a:pPr marL="457200" indent="-457200">
              <a:buFont typeface="+mj-lt"/>
              <a:buAutoNum type="arabicPeriod"/>
              <a:defRPr/>
            </a:pPr>
            <a:r>
              <a:rPr lang="ru-RU" sz="2000" dirty="0">
                <a:latin typeface="+mj-lt"/>
                <a:cs typeface="Arial" charset="0"/>
              </a:rPr>
              <a:t>Есть ли у меня ощущение, что мой непосредственный начальник или другой сотрудник заботятся лично обо мне?</a:t>
            </a:r>
          </a:p>
          <a:p>
            <a:pPr marL="457200" indent="-457200">
              <a:buFont typeface="+mj-lt"/>
              <a:buAutoNum type="arabicPeriod"/>
              <a:defRPr/>
            </a:pPr>
            <a:r>
              <a:rPr lang="ru-RU" sz="2000" dirty="0">
                <a:latin typeface="+mj-lt"/>
                <a:cs typeface="Arial" charset="0"/>
              </a:rPr>
              <a:t>Есть ли на работе человек, который поощряет мой рост?</a:t>
            </a:r>
          </a:p>
          <a:p>
            <a:pPr marL="457200" indent="-457200">
              <a:buFont typeface="+mj-lt"/>
              <a:buAutoNum type="arabicPeriod"/>
              <a:defRPr/>
            </a:pPr>
            <a:r>
              <a:rPr lang="ru-RU" sz="2000" dirty="0">
                <a:latin typeface="+mj-lt"/>
                <a:cs typeface="Arial" charset="0"/>
              </a:rPr>
              <a:t>Есть ли у меня ощущение, что на работе считаются с моим мнением?</a:t>
            </a:r>
          </a:p>
          <a:p>
            <a:pPr marL="457200" indent="-457200">
              <a:buFont typeface="+mj-lt"/>
              <a:buAutoNum type="arabicPeriod"/>
              <a:defRPr/>
            </a:pPr>
            <a:r>
              <a:rPr lang="ru-RU" sz="2000" dirty="0">
                <a:latin typeface="+mj-lt"/>
                <a:cs typeface="Arial" charset="0"/>
              </a:rPr>
              <a:t>Позволяют ли задачи и цели компании чувствовать важность моей работы</a:t>
            </a:r>
          </a:p>
          <a:p>
            <a:pPr marL="457200" indent="-457200">
              <a:buFont typeface="+mj-lt"/>
              <a:buAutoNum type="arabicPeriod"/>
              <a:defRPr/>
            </a:pPr>
            <a:r>
              <a:rPr lang="ru-RU" sz="2000" dirty="0">
                <a:latin typeface="+mj-lt"/>
                <a:cs typeface="Arial" charset="0"/>
              </a:rPr>
              <a:t>Считают ли мои коллеги своим долгом выполнять работу качественно?</a:t>
            </a:r>
          </a:p>
          <a:p>
            <a:pPr marL="457200" indent="-457200">
              <a:buFont typeface="+mj-lt"/>
              <a:buAutoNum type="arabicPeriod"/>
              <a:defRPr/>
            </a:pPr>
            <a:r>
              <a:rPr lang="ru-RU" sz="2000" dirty="0">
                <a:latin typeface="+mj-lt"/>
                <a:cs typeface="Arial" charset="0"/>
              </a:rPr>
              <a:t>Работает ли в компании кто-либо из моих хороших друзей?</a:t>
            </a:r>
          </a:p>
          <a:p>
            <a:pPr marL="457200" indent="-457200">
              <a:buFont typeface="+mj-lt"/>
              <a:buAutoNum type="arabicPeriod"/>
              <a:defRPr/>
            </a:pPr>
            <a:r>
              <a:rPr lang="ru-RU" sz="2000" dirty="0">
                <a:latin typeface="+mj-lt"/>
                <a:cs typeface="Arial" charset="0"/>
              </a:rPr>
              <a:t>За последние шесть месяцев кто-либо из сотрудников беседовал со мной о моем прогрессе?</a:t>
            </a:r>
          </a:p>
          <a:p>
            <a:pPr marL="457200" indent="-457200">
              <a:buFont typeface="+mj-lt"/>
              <a:buAutoNum type="arabicPeriod"/>
              <a:defRPr/>
            </a:pPr>
            <a:r>
              <a:rPr lang="ru-RU" sz="2000" dirty="0">
                <a:latin typeface="+mj-lt"/>
                <a:cs typeface="Arial" charset="0"/>
              </a:rPr>
              <a:t>Были ли у меня в течение прошедшего года возможности для учебы и роста на работе?</a:t>
            </a:r>
          </a:p>
        </p:txBody>
      </p:sp>
      <p:sp>
        <p:nvSpPr>
          <p:cNvPr id="11267" name="TextBox 2"/>
          <p:cNvSpPr txBox="1">
            <a:spLocks noChangeArrowheads="1"/>
          </p:cNvSpPr>
          <p:nvPr/>
        </p:nvSpPr>
        <p:spPr bwMode="auto">
          <a:xfrm>
            <a:off x="1000125" y="0"/>
            <a:ext cx="7705725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ru-RU" altLang="ru-RU" sz="2400" b="1">
                <a:solidFill>
                  <a:srgbClr val="002060"/>
                </a:solidFill>
              </a:rPr>
              <a:t>12 вопросов, как критерий эффективности и определения зоны ближайшего развития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Рисунок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13" y="0"/>
            <a:ext cx="8229600" cy="522288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b="1" dirty="0" smtClean="0">
                <a:solidFill>
                  <a:srgbClr val="002060"/>
                </a:solidFill>
              </a:rPr>
              <a:t>Натуральный дизайн. Дон </a:t>
            </a:r>
            <a:r>
              <a:rPr lang="ru-RU" b="1" dirty="0" err="1" smtClean="0">
                <a:solidFill>
                  <a:srgbClr val="002060"/>
                </a:solidFill>
              </a:rPr>
              <a:t>Бэг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908720"/>
            <a:ext cx="2232248" cy="1512168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5400" dirty="0"/>
              <a:t>КАК</a:t>
            </a:r>
          </a:p>
        </p:txBody>
      </p:sp>
      <p:sp>
        <p:nvSpPr>
          <p:cNvPr id="13318" name="Прямоугольник 4"/>
          <p:cNvSpPr>
            <a:spLocks noChangeArrowheads="1"/>
          </p:cNvSpPr>
          <p:nvPr/>
        </p:nvSpPr>
        <p:spPr bwMode="auto">
          <a:xfrm>
            <a:off x="2555875" y="981075"/>
            <a:ext cx="1655763" cy="107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ru-RU" altLang="ru-RU" sz="3200">
                <a:solidFill>
                  <a:srgbClr val="000000"/>
                </a:solidFill>
              </a:rPr>
              <a:t>должен будет</a:t>
            </a:r>
            <a:endParaRPr lang="ru-RU" alt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4211960" y="1052736"/>
            <a:ext cx="2232248" cy="1584176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600" dirty="0"/>
          </a:p>
          <a:p>
            <a:pPr algn="ctr">
              <a:defRPr/>
            </a:pPr>
            <a:endParaRPr lang="ru-RU" sz="1600" dirty="0"/>
          </a:p>
          <a:p>
            <a:pPr algn="ctr">
              <a:defRPr/>
            </a:pPr>
            <a:endParaRPr lang="ru-RU" sz="1400" dirty="0"/>
          </a:p>
          <a:p>
            <a:pPr algn="ctr">
              <a:defRPr/>
            </a:pPr>
            <a:r>
              <a:rPr lang="ru-RU" sz="5400" dirty="0"/>
              <a:t>КТО?</a:t>
            </a:r>
          </a:p>
          <a:p>
            <a:pPr algn="ctr">
              <a:defRPr/>
            </a:pPr>
            <a:r>
              <a:rPr lang="ru-RU" sz="1200" dirty="0">
                <a:solidFill>
                  <a:schemeClr val="tx1"/>
                </a:solidFill>
              </a:rPr>
              <a:t>Директор,</a:t>
            </a:r>
          </a:p>
          <a:p>
            <a:pPr algn="ctr">
              <a:defRPr/>
            </a:pPr>
            <a:r>
              <a:rPr lang="ru-RU" sz="1200" dirty="0">
                <a:solidFill>
                  <a:schemeClr val="tx1"/>
                </a:solidFill>
              </a:rPr>
              <a:t>Зам. Директора</a:t>
            </a:r>
          </a:p>
          <a:p>
            <a:pPr algn="ctr">
              <a:defRPr/>
            </a:pPr>
            <a:r>
              <a:rPr lang="ru-RU" sz="1200" dirty="0">
                <a:solidFill>
                  <a:schemeClr val="tx1"/>
                </a:solidFill>
              </a:rPr>
              <a:t>Учитель</a:t>
            </a:r>
          </a:p>
          <a:p>
            <a:pPr algn="ctr">
              <a:defRPr/>
            </a:pPr>
            <a:endParaRPr lang="ru-RU" sz="54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6876256" y="980728"/>
            <a:ext cx="2016224" cy="1440160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>
                <a:solidFill>
                  <a:schemeClr val="tx1"/>
                </a:solidFill>
              </a:rPr>
              <a:t>РУКОВОДИТЬ</a:t>
            </a:r>
            <a:br>
              <a:rPr lang="ru-RU" sz="2000" b="1" dirty="0">
                <a:solidFill>
                  <a:schemeClr val="tx1"/>
                </a:solidFill>
              </a:rPr>
            </a:br>
            <a:r>
              <a:rPr lang="ru-RU" sz="2000" b="1" dirty="0">
                <a:solidFill>
                  <a:schemeClr val="tx1"/>
                </a:solidFill>
              </a:rPr>
              <a:t>УЧИТЬ</a:t>
            </a:r>
          </a:p>
          <a:p>
            <a:pPr algn="ctr">
              <a:defRPr/>
            </a:pPr>
            <a:r>
              <a:rPr lang="ru-RU" sz="2000" b="1" dirty="0">
                <a:solidFill>
                  <a:schemeClr val="tx1"/>
                </a:solidFill>
              </a:rPr>
              <a:t>ВОСПИТЫВАТЬ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251520" y="3212976"/>
            <a:ext cx="2520280" cy="1440160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dirty="0"/>
              <a:t>КЕМ</a:t>
            </a:r>
          </a:p>
          <a:p>
            <a:pPr algn="ctr">
              <a:defRPr/>
            </a:pPr>
            <a:r>
              <a:rPr lang="ru-RU" sz="3600" dirty="0"/>
              <a:t>КОГО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3419872" y="3212976"/>
            <a:ext cx="2736304" cy="1512168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5400" dirty="0"/>
              <a:t>ЧТО БЫ ТОТ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467544" y="5373216"/>
            <a:ext cx="2088232" cy="936104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5400" dirty="0"/>
              <a:t>ЧТО</a:t>
            </a:r>
          </a:p>
        </p:txBody>
      </p:sp>
      <p:sp>
        <p:nvSpPr>
          <p:cNvPr id="13334" name="TextBox 14"/>
          <p:cNvSpPr txBox="1">
            <a:spLocks noChangeArrowheads="1"/>
          </p:cNvSpPr>
          <p:nvPr/>
        </p:nvSpPr>
        <p:spPr bwMode="auto">
          <a:xfrm>
            <a:off x="6948488" y="2997200"/>
            <a:ext cx="1800225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ru-RU" altLang="ru-RU" sz="3200"/>
              <a:t>сделал</a:t>
            </a:r>
          </a:p>
          <a:p>
            <a:pPr eaLnBrk="1" hangingPunct="1"/>
            <a:r>
              <a:rPr lang="ru-RU" altLang="ru-RU" sz="3200"/>
              <a:t>выучил</a:t>
            </a:r>
          </a:p>
          <a:p>
            <a:pPr eaLnBrk="1" hangingPunct="1"/>
            <a:r>
              <a:rPr lang="ru-RU" altLang="ru-RU" sz="3200"/>
              <a:t>достиг</a:t>
            </a:r>
          </a:p>
        </p:txBody>
      </p:sp>
      <p:sp>
        <p:nvSpPr>
          <p:cNvPr id="13335" name="TextBox 15"/>
          <p:cNvSpPr txBox="1">
            <a:spLocks noChangeArrowheads="1"/>
          </p:cNvSpPr>
          <p:nvPr/>
        </p:nvSpPr>
        <p:spPr bwMode="auto">
          <a:xfrm>
            <a:off x="3348038" y="5516563"/>
            <a:ext cx="100647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ru-RU" altLang="ru-RU" sz="4000" b="1"/>
              <a:t>для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5580112" y="5157192"/>
            <a:ext cx="3096344" cy="1224136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5400" dirty="0"/>
              <a:t>ЧЕГО?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68300"/>
          </a:xfrm>
        </p:spPr>
        <p:txBody>
          <a:bodyPr/>
          <a:lstStyle/>
          <a:p>
            <a:pPr eaLnBrk="1" hangingPunct="1">
              <a:defRPr/>
            </a:pPr>
            <a:r>
              <a:rPr lang="ru-RU" sz="3200" b="1" cap="all" dirty="0" smtClean="0"/>
              <a:t>этапы реализации проекта.</a:t>
            </a:r>
            <a:endParaRPr lang="ru-RU" sz="3200" dirty="0" smtClean="0"/>
          </a:p>
        </p:txBody>
      </p:sp>
      <p:sp>
        <p:nvSpPr>
          <p:cNvPr id="14339" name="Содержимое 2"/>
          <p:cNvSpPr>
            <a:spLocks noGrp="1"/>
          </p:cNvSpPr>
          <p:nvPr>
            <p:ph idx="1"/>
          </p:nvPr>
        </p:nvSpPr>
        <p:spPr>
          <a:xfrm>
            <a:off x="142875" y="714375"/>
            <a:ext cx="9001125" cy="5411788"/>
          </a:xfrm>
        </p:spPr>
        <p:txBody>
          <a:bodyPr/>
          <a:lstStyle/>
          <a:p>
            <a:pPr algn="ctr">
              <a:buFont typeface="Arial" pitchFamily="34" charset="0"/>
              <a:buNone/>
            </a:pPr>
            <a:r>
              <a:rPr lang="ru-RU" altLang="ru-RU" sz="2800" b="1" smtClean="0"/>
              <a:t> </a:t>
            </a:r>
            <a:r>
              <a:rPr lang="en-US" altLang="ru-RU" sz="2800" b="1" smtClean="0"/>
              <a:t>I</a:t>
            </a:r>
            <a:r>
              <a:rPr lang="ru-RU" altLang="ru-RU" sz="2800" b="1" smtClean="0"/>
              <a:t>   этап</a:t>
            </a:r>
            <a:r>
              <a:rPr lang="ru-RU" altLang="ru-RU" sz="2800" smtClean="0"/>
              <a:t>   -   Подготовительный </a:t>
            </a:r>
          </a:p>
          <a:p>
            <a:pPr algn="ctr">
              <a:buFont typeface="Arial" pitchFamily="34" charset="0"/>
              <a:buNone/>
            </a:pPr>
            <a:r>
              <a:rPr lang="ru-RU" altLang="ru-RU" sz="2400" smtClean="0"/>
              <a:t>(сентябрь 2014г. – май 2015 г.). </a:t>
            </a:r>
          </a:p>
          <a:p>
            <a:pPr>
              <a:buFont typeface="Arial" pitchFamily="34" charset="0"/>
              <a:buNone/>
            </a:pPr>
            <a:r>
              <a:rPr lang="ru-RU" altLang="ru-RU" sz="2800" smtClean="0"/>
              <a:t>Сформированы   общетеоретических представлений о предмете, методах и технологиях ведения коучинга в управлении, о его структуре, содержании и предполагаемом результате.</a:t>
            </a:r>
          </a:p>
          <a:p>
            <a:pPr>
              <a:buFont typeface="Arial" pitchFamily="34" charset="0"/>
              <a:buNone/>
            </a:pPr>
            <a:r>
              <a:rPr lang="ru-RU" altLang="ru-RU" sz="2800" smtClean="0"/>
              <a:t>Проанализированна готовность администрации ОУ, созданы условий для апробации проекта и внедрению в практику основных положений и подходов коучинга  в управлении образовательным учреждением. </a:t>
            </a:r>
          </a:p>
          <a:p>
            <a:pPr>
              <a:buFont typeface="Arial" pitchFamily="34" charset="0"/>
              <a:buNone/>
            </a:pPr>
            <a:r>
              <a:rPr lang="ru-RU" altLang="ru-RU" sz="2800" smtClean="0"/>
              <a:t>Подобран инструментарий для проведения диагностических исследований по апробации проекта.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F:\фасад 06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249"/>
          <a:stretch>
            <a:fillRect/>
          </a:stretch>
        </p:blipFill>
        <p:spPr bwMode="auto">
          <a:xfrm>
            <a:off x="2643188" y="1000125"/>
            <a:ext cx="4057650" cy="2617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57313" y="2714625"/>
            <a:ext cx="6989762" cy="2857500"/>
          </a:xfrm>
        </p:spPr>
        <p:txBody>
          <a:bodyPr rtlCol="0">
            <a:normAutofit fontScale="70000" lnSpcReduction="20000"/>
          </a:bodyPr>
          <a:lstStyle/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88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8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Спасибо </a:t>
            </a:r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8800" b="1" dirty="0" smtClean="0">
                <a:solidFill>
                  <a:srgbClr val="6C0000"/>
                </a:solidFill>
                <a:latin typeface="Times New Roman" pitchFamily="18" charset="0"/>
                <a:cs typeface="Times New Roman" pitchFamily="18" charset="0"/>
              </a:rPr>
              <a:t>за внимание!</a:t>
            </a:r>
            <a:endParaRPr lang="ru-RU" sz="8800" b="1" dirty="0">
              <a:solidFill>
                <a:srgbClr val="6C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5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Муниципальное бюджетное общеобразовательное учреждение муниципального образования город Краснодар </a:t>
            </a:r>
            <a:br>
              <a:rPr lang="ru-RU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средняя общеобразовательная школа № 50</a:t>
            </a:r>
          </a:p>
        </p:txBody>
      </p:sp>
      <p:sp>
        <p:nvSpPr>
          <p:cNvPr id="15365" name="Прямоугольник 4"/>
          <p:cNvSpPr>
            <a:spLocks noChangeArrowheads="1"/>
          </p:cNvSpPr>
          <p:nvPr/>
        </p:nvSpPr>
        <p:spPr bwMode="auto">
          <a:xfrm>
            <a:off x="1571625" y="5380038"/>
            <a:ext cx="6715125" cy="1477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ru-RU" altLang="ru-RU">
                <a:latin typeface="Calibri" pitchFamily="34" charset="0"/>
              </a:rPr>
              <a:t>Адрес школы: Российская Федерация, 350031 город Краснодар, п.Берёзовый,</a:t>
            </a:r>
          </a:p>
          <a:p>
            <a:pPr algn="ctr" eaLnBrk="1" hangingPunct="1"/>
            <a:r>
              <a:rPr lang="ru-RU" altLang="ru-RU">
                <a:latin typeface="Calibri" pitchFamily="34" charset="0"/>
              </a:rPr>
              <a:t>ул.Целиноградская, 1</a:t>
            </a:r>
          </a:p>
          <a:p>
            <a:pPr algn="ctr" eaLnBrk="1" hangingPunct="1"/>
            <a:r>
              <a:rPr lang="ru-RU" altLang="ru-RU">
                <a:latin typeface="Calibri" pitchFamily="34" charset="0"/>
              </a:rPr>
              <a:t>Телефон 2-11-33-20, факс2-11-33-20</a:t>
            </a:r>
          </a:p>
          <a:p>
            <a:pPr algn="ctr" eaLnBrk="1" hangingPunct="1"/>
            <a:r>
              <a:rPr lang="ru-RU" altLang="ru-RU">
                <a:latin typeface="Calibri" pitchFamily="34" charset="0"/>
              </a:rPr>
              <a:t>e-mail: </a:t>
            </a:r>
            <a:r>
              <a:rPr lang="ru-RU" altLang="ru-RU" u="sng">
                <a:latin typeface="Calibri" pitchFamily="34" charset="0"/>
                <a:hlinkClick r:id="rId3"/>
              </a:rPr>
              <a:t>school50@kubannet.ru</a:t>
            </a:r>
            <a:endParaRPr lang="ru-RU" altLang="ru-RU">
              <a:latin typeface="Calibri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85750"/>
            <a:ext cx="8686800" cy="5840413"/>
          </a:xfrm>
        </p:spPr>
        <p:txBody>
          <a:bodyPr rtlCol="0">
            <a:normAutofit fontScale="850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Полученный продукт может быть успешно </a:t>
            </a:r>
            <a:r>
              <a:rPr lang="ru-RU" b="1" dirty="0" err="1" smtClean="0"/>
              <a:t>диссеминирован</a:t>
            </a:r>
            <a:r>
              <a:rPr lang="ru-RU" dirty="0" smtClean="0"/>
              <a:t> в другие образовательные учреждения края и РФ через: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Семинары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dirty="0" err="1" smtClean="0"/>
              <a:t>Веб-семинары</a:t>
            </a:r>
            <a:endParaRPr lang="ru-RU" dirty="0" smtClean="0"/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Мастер-классы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dirty="0" err="1" smtClean="0"/>
              <a:t>Коуч-сессии</a:t>
            </a:r>
            <a:endParaRPr lang="ru-RU" dirty="0" smtClean="0"/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Методические пособия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Печатную продукцию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что приведёт к повышению кадрового потенциала администрации этих учреждений, привлекательности рабочих мест и, как следствие, повышения качества образования на территории Краснодарского края и Российской Федерации.</a:t>
            </a:r>
          </a:p>
          <a:p>
            <a:pPr eaLnBrk="1" fontAlgn="auto" hangingPunct="1">
              <a:spcAft>
                <a:spcPts val="0"/>
              </a:spcAft>
              <a:defRPr/>
            </a:pPr>
            <a:endParaRPr lang="ru-RU" dirty="0"/>
          </a:p>
        </p:txBody>
      </p:sp>
      <p:pic>
        <p:nvPicPr>
          <p:cNvPr id="16387" name="Picture 1" descr="C:\Users\Татьяна.WIN-M29TEN8UC61\Pictures\Девушк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2038" y="1500188"/>
            <a:ext cx="4271962" cy="2671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4"/>
          <p:cNvSpPr>
            <a:spLocks noGrp="1"/>
          </p:cNvSpPr>
          <p:nvPr>
            <p:ph type="title"/>
          </p:nvPr>
        </p:nvSpPr>
        <p:spPr>
          <a:xfrm>
            <a:off x="500063" y="0"/>
            <a:ext cx="8229600" cy="1143000"/>
          </a:xfrm>
        </p:spPr>
        <p:txBody>
          <a:bodyPr/>
          <a:lstStyle/>
          <a:p>
            <a:pPr eaLnBrk="1" hangingPunct="1"/>
            <a:r>
              <a:rPr lang="ru-RU" altLang="ru-RU" smtClean="0"/>
              <a:t>Коучинг сегодня…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63" y="857250"/>
            <a:ext cx="8229600" cy="4525963"/>
          </a:xfrm>
        </p:spPr>
        <p:txBody>
          <a:bodyPr rtlCol="0">
            <a:normAutofit fontScale="92500" lnSpcReduction="1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На сегодняшний день 70% компаний, которые входят в список самых успешных, используют </a:t>
            </a:r>
            <a:r>
              <a:rPr lang="ru-RU" dirty="0" err="1" smtClean="0"/>
              <a:t>коучинг</a:t>
            </a:r>
            <a:r>
              <a:rPr lang="ru-RU" dirty="0" smtClean="0"/>
              <a:t>.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За этот год потребность российских компаний в </a:t>
            </a:r>
            <a:r>
              <a:rPr lang="ru-RU" dirty="0" err="1" smtClean="0"/>
              <a:t>коучинге</a:t>
            </a:r>
            <a:r>
              <a:rPr lang="ru-RU" dirty="0" smtClean="0"/>
              <a:t> выросла в 3 раза.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Сегодня зарождается эра </a:t>
            </a:r>
            <a:r>
              <a:rPr lang="ru-RU" dirty="0" err="1" smtClean="0"/>
              <a:t>коучинга</a:t>
            </a:r>
            <a:r>
              <a:rPr lang="ru-RU" dirty="0" smtClean="0"/>
              <a:t>.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Привнесение данного инструмента                         в управленческий коллектив школы позволит повысить кадровый потенциал образовательного учреждения. </a:t>
            </a:r>
          </a:p>
          <a:p>
            <a:pPr eaLnBrk="1" fontAlgn="auto" hangingPunct="1">
              <a:spcAft>
                <a:spcPts val="0"/>
              </a:spcAft>
              <a:defRPr/>
            </a:pPr>
            <a:endParaRPr lang="ru-RU" dirty="0" smtClean="0"/>
          </a:p>
          <a:p>
            <a:pPr eaLnBrk="1" fontAlgn="auto" hangingPunct="1">
              <a:spcAft>
                <a:spcPts val="0"/>
              </a:spcAft>
              <a:defRPr/>
            </a:pPr>
            <a:endParaRPr lang="ru-RU" dirty="0" smtClean="0"/>
          </a:p>
          <a:p>
            <a:pPr eaLnBrk="1" fontAlgn="auto" hangingPunct="1">
              <a:spcAft>
                <a:spcPts val="0"/>
              </a:spcAft>
              <a:defRPr/>
            </a:pPr>
            <a:endParaRPr lang="ru-RU" dirty="0"/>
          </a:p>
        </p:txBody>
      </p:sp>
      <p:pic>
        <p:nvPicPr>
          <p:cNvPr id="17412" name="Picture 2" descr="C:\Users\Татьяна.WIN-M29TEN8UC61\Desktop\1303739507_63874336_2885b473c7a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8275" y="5216525"/>
            <a:ext cx="2625725" cy="164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50" y="285750"/>
            <a:ext cx="8229600" cy="4214813"/>
          </a:xfrm>
        </p:spPr>
        <p:txBody>
          <a:bodyPr rtlCol="0">
            <a:normAutofit fontScale="92500" lnSpcReduction="20000"/>
          </a:bodyPr>
          <a:lstStyle/>
          <a:p>
            <a:pPr algn="just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/>
              <a:t>Актуальность </a:t>
            </a:r>
            <a:r>
              <a:rPr lang="ru-RU" dirty="0" smtClean="0"/>
              <a:t>проекта обусловлена проблемой повышения уровня квалификации педагогов, </a:t>
            </a:r>
            <a:r>
              <a:rPr lang="ru-RU" u="sng" dirty="0" smtClean="0"/>
              <a:t>администрации образовательных учреждений</a:t>
            </a:r>
            <a:r>
              <a:rPr lang="ru-RU" dirty="0" smtClean="0"/>
              <a:t> усвоения ими новых методов, методик, технологий, в том числе информационных, управленческих и, что не менее важно, инновационных. </a:t>
            </a:r>
          </a:p>
          <a:p>
            <a:pPr algn="just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u="sng" dirty="0" smtClean="0"/>
              <a:t>Авторитарный метод </a:t>
            </a:r>
            <a:r>
              <a:rPr lang="ru-RU" dirty="0" smtClean="0"/>
              <a:t>руководства уже давно исчерпал себя, хотя и продолжает использоваться.</a:t>
            </a:r>
            <a:endParaRPr lang="ru-RU" dirty="0"/>
          </a:p>
        </p:txBody>
      </p:sp>
      <p:pic>
        <p:nvPicPr>
          <p:cNvPr id="3075" name="Picture 1" descr="C:\Users\Татьяна.WIN-M29TEN8UC61\Desktop\авторит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8938" y="4265613"/>
            <a:ext cx="3455987" cy="2592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50"/>
            <a:ext cx="8229600" cy="4500563"/>
          </a:xfrm>
        </p:spPr>
        <p:txBody>
          <a:bodyPr rtlCol="0">
            <a:normAutofit fontScale="92500" lnSpcReduction="20000"/>
          </a:bodyPr>
          <a:lstStyle/>
          <a:p>
            <a:pPr algn="just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Нами была высказана </a:t>
            </a:r>
            <a:r>
              <a:rPr lang="ru-RU" u="sng" dirty="0" smtClean="0"/>
              <a:t>гипотеза</a:t>
            </a:r>
            <a:r>
              <a:rPr lang="ru-RU" dirty="0" smtClean="0"/>
              <a:t> о том, что применение </a:t>
            </a:r>
            <a:r>
              <a:rPr lang="ru-RU" dirty="0" err="1" smtClean="0"/>
              <a:t>коуч-технологий</a:t>
            </a:r>
            <a:r>
              <a:rPr lang="ru-RU" dirty="0" smtClean="0"/>
              <a:t> в управлении приведёт к повышению кадрового потенциала МБОУ СОШ №50 муниципального образования город Краснодар.</a:t>
            </a:r>
          </a:p>
          <a:p>
            <a:pPr algn="just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err="1" smtClean="0"/>
              <a:t>Коучинг</a:t>
            </a:r>
            <a:r>
              <a:rPr lang="ru-RU" b="1" dirty="0" smtClean="0"/>
              <a:t> </a:t>
            </a:r>
            <a:r>
              <a:rPr lang="ru-RU" dirty="0" smtClean="0"/>
              <a:t>– это инструмент создания эффективной системы управления процессами, как предприятия (образовательного учреждения), так и процессом обучения, образования, развития личности. Создание условий для саморазвития человека.</a:t>
            </a:r>
          </a:p>
        </p:txBody>
      </p:sp>
      <p:pic>
        <p:nvPicPr>
          <p:cNvPr id="4099" name="Picture 1" descr="C:\Users\Татьяна.WIN-M29TEN8UC61\Desktop\успех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6063" y="4373563"/>
            <a:ext cx="3548062" cy="2484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Содержимое 2"/>
          <p:cNvSpPr>
            <a:spLocks noGrp="1"/>
          </p:cNvSpPr>
          <p:nvPr>
            <p:ph idx="1"/>
          </p:nvPr>
        </p:nvSpPr>
        <p:spPr>
          <a:xfrm>
            <a:off x="428625" y="571500"/>
            <a:ext cx="8543925" cy="2714625"/>
          </a:xfrm>
        </p:spPr>
        <p:txBody>
          <a:bodyPr/>
          <a:lstStyle/>
          <a:p>
            <a:pPr algn="ctr" eaLnBrk="1" hangingPunct="1">
              <a:buFont typeface="Arial" pitchFamily="34" charset="0"/>
              <a:buNone/>
            </a:pPr>
            <a:r>
              <a:rPr lang="ru-RU" altLang="ru-RU" u="sng" smtClean="0"/>
              <a:t>Основной целью</a:t>
            </a:r>
            <a:r>
              <a:rPr lang="ru-RU" altLang="ru-RU" smtClean="0"/>
              <a:t> проекта является повышение кадрового потенциала образовательного             учреждения с использованием в управлении коуч-технологий.</a:t>
            </a:r>
          </a:p>
          <a:p>
            <a:pPr eaLnBrk="1" hangingPunct="1"/>
            <a:endParaRPr lang="ru-RU" altLang="ru-RU" smtClean="0"/>
          </a:p>
        </p:txBody>
      </p:sp>
      <p:pic>
        <p:nvPicPr>
          <p:cNvPr id="5123" name="Рисунок 3" descr="IMG_823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959"/>
          <a:stretch>
            <a:fillRect/>
          </a:stretch>
        </p:blipFill>
        <p:spPr bwMode="auto">
          <a:xfrm>
            <a:off x="1214438" y="2717800"/>
            <a:ext cx="6757987" cy="414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00188" y="274638"/>
            <a:ext cx="7186612" cy="868362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dirty="0" smtClean="0"/>
              <a:t>Для достижения цели должны быть решены следующие </a:t>
            </a:r>
            <a:r>
              <a:rPr lang="ru-RU" sz="4000" b="1" dirty="0" smtClean="0"/>
              <a:t>задачи</a:t>
            </a:r>
            <a:r>
              <a:rPr lang="ru-RU" sz="4000" dirty="0" smtClean="0"/>
              <a:t>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313" y="928688"/>
            <a:ext cx="8786812" cy="6072187"/>
          </a:xfrm>
        </p:spPr>
        <p:txBody>
          <a:bodyPr rtlCol="0">
            <a:normAutofit fontScale="70000" lnSpcReduction="20000"/>
          </a:bodyPr>
          <a:lstStyle/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dirty="0" smtClean="0"/>
              <a:t>Изучить методологию </a:t>
            </a:r>
            <a:r>
              <a:rPr lang="ru-RU" dirty="0" err="1" smtClean="0"/>
              <a:t>коучинга</a:t>
            </a:r>
            <a:r>
              <a:rPr lang="ru-RU" dirty="0" smtClean="0"/>
              <a:t> как инструмент администрирования ОУ с целью повышения кадрового потенциала.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dirty="0" smtClean="0"/>
              <a:t>Адаптировать </a:t>
            </a:r>
            <a:r>
              <a:rPr lang="ru-RU" dirty="0" err="1" smtClean="0"/>
              <a:t>коуч-технологии</a:t>
            </a:r>
            <a:r>
              <a:rPr lang="ru-RU" dirty="0" smtClean="0"/>
              <a:t> для администрирования в сфере образования.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dirty="0" smtClean="0"/>
              <a:t>Обучить администрацию МБОУ СОШ № 50 муниципального образования город Краснодар </a:t>
            </a:r>
            <a:r>
              <a:rPr lang="ru-RU" dirty="0" err="1" smtClean="0"/>
              <a:t>коуч-инструментам</a:t>
            </a:r>
            <a:r>
              <a:rPr lang="ru-RU" dirty="0" smtClean="0"/>
              <a:t>.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dirty="0" smtClean="0"/>
              <a:t>Внедрить технологии </a:t>
            </a:r>
            <a:r>
              <a:rPr lang="ru-RU" dirty="0" err="1" smtClean="0"/>
              <a:t>коучинга</a:t>
            </a:r>
            <a:r>
              <a:rPr lang="ru-RU" dirty="0" smtClean="0"/>
              <a:t> в управленческую деятельность образовательного учреждения.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dirty="0" smtClean="0"/>
              <a:t>Провести мониторинг эффективности </a:t>
            </a:r>
            <a:r>
              <a:rPr lang="ru-RU" dirty="0" err="1" smtClean="0"/>
              <a:t>коуч-технлогий</a:t>
            </a:r>
            <a:r>
              <a:rPr lang="ru-RU" dirty="0" smtClean="0"/>
              <a:t> в администрировании МБОУ СОШ № 50 муниципального образования город Краснодар.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dirty="0" smtClean="0"/>
              <a:t>Проанализировать полученные результаты.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dirty="0" smtClean="0"/>
              <a:t>Создать алгоритм внедрения </a:t>
            </a:r>
            <a:r>
              <a:rPr lang="ru-RU" dirty="0" err="1" smtClean="0"/>
              <a:t>коуч-технологий</a:t>
            </a:r>
            <a:r>
              <a:rPr lang="ru-RU" dirty="0" smtClean="0"/>
              <a:t> в администрирование образовательными учреждениями.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dirty="0" smtClean="0"/>
              <a:t>Создание методических рекомендаций для распространения полученного инновационного продукта в иные образовательные учреждения города и края.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dirty="0" smtClean="0"/>
              <a:t>Диссеминация опыта в образовательные учреждения Краснодарского края.</a:t>
            </a:r>
          </a:p>
          <a:p>
            <a:pPr eaLnBrk="1" fontAlgn="auto" hangingPunct="1">
              <a:spcAft>
                <a:spcPts val="0"/>
              </a:spcAft>
              <a:defRPr/>
            </a:pPr>
            <a:endParaRPr lang="ru-RU" dirty="0"/>
          </a:p>
        </p:txBody>
      </p:sp>
      <p:pic>
        <p:nvPicPr>
          <p:cNvPr id="6148" name="Picture 2" descr="C:\Users\Татьяна.WIN-M29TEN8UC61\Desktop\01_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533525" cy="900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612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cap="all" dirty="0" smtClean="0"/>
              <a:t>этапы реализации проекта.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7171" name="Содержимое 2"/>
          <p:cNvSpPr>
            <a:spLocks noGrp="1"/>
          </p:cNvSpPr>
          <p:nvPr>
            <p:ph idx="1"/>
          </p:nvPr>
        </p:nvSpPr>
        <p:spPr>
          <a:xfrm>
            <a:off x="0" y="571500"/>
            <a:ext cx="8686800" cy="6000750"/>
          </a:xfrm>
        </p:spPr>
        <p:txBody>
          <a:bodyPr/>
          <a:lstStyle/>
          <a:p>
            <a:pPr eaLnBrk="1" hangingPunct="1">
              <a:buFont typeface="Arial" pitchFamily="34" charset="0"/>
              <a:buNone/>
            </a:pPr>
            <a:r>
              <a:rPr lang="ru-RU" altLang="ru-RU" smtClean="0"/>
              <a:t> </a:t>
            </a:r>
          </a:p>
        </p:txBody>
      </p:sp>
      <p:graphicFrame>
        <p:nvGraphicFramePr>
          <p:cNvPr id="5" name="Схема 4"/>
          <p:cNvGraphicFramePr/>
          <p:nvPr/>
        </p:nvGraphicFramePr>
        <p:xfrm>
          <a:off x="0" y="642918"/>
          <a:ext cx="9144000" cy="62150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0"/>
            <a:ext cx="7829550" cy="6858000"/>
          </a:xfrm>
        </p:spPr>
        <p:txBody>
          <a:bodyPr rtlCol="0">
            <a:normAutofit fontScale="85000" lnSpcReduction="20000"/>
          </a:bodyPr>
          <a:lstStyle/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u="sng" dirty="0" smtClean="0"/>
              <a:t>Ожидаемый продукт</a:t>
            </a:r>
            <a:r>
              <a:rPr lang="ru-RU" dirty="0" smtClean="0"/>
              <a:t>: алгоритм внедрения </a:t>
            </a:r>
            <a:r>
              <a:rPr lang="ru-RU" dirty="0" err="1" smtClean="0"/>
              <a:t>коуч-технологий</a:t>
            </a:r>
            <a:r>
              <a:rPr lang="ru-RU" dirty="0" smtClean="0"/>
              <a:t> в управление образовательным учреждением с целью повышения кадрового потенциала.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u="sng" dirty="0" smtClean="0"/>
              <a:t>Администрация</a:t>
            </a:r>
            <a:r>
              <a:rPr lang="ru-RU" dirty="0" smtClean="0"/>
              <a:t>: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созданы учебно-методические ресурсы, обеспечивающие </a:t>
            </a:r>
            <a:r>
              <a:rPr lang="ru-RU" dirty="0" err="1" smtClean="0"/>
              <a:t>коучинг</a:t>
            </a:r>
            <a:r>
              <a:rPr lang="ru-RU" dirty="0" smtClean="0"/>
              <a:t> в управлении;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разработаны проекты, включающие план мероприятий по внедрению в практику новых подходов к распространению технологий </a:t>
            </a:r>
            <a:r>
              <a:rPr lang="ru-RU" dirty="0" err="1" smtClean="0"/>
              <a:t>коучинга</a:t>
            </a:r>
            <a:r>
              <a:rPr lang="ru-RU" dirty="0" smtClean="0"/>
              <a:t> в управлении в другие ОУ;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сформированы   </a:t>
            </a:r>
            <a:r>
              <a:rPr lang="ru-RU" dirty="0" err="1" smtClean="0"/>
              <a:t>компетентностные</a:t>
            </a:r>
            <a:r>
              <a:rPr lang="ru-RU" dirty="0" smtClean="0"/>
              <a:t> практические   умения администрации МБОУ СОШ № 50 в применении </a:t>
            </a:r>
            <a:r>
              <a:rPr lang="ru-RU" dirty="0" err="1" smtClean="0"/>
              <a:t>коуч-технологий</a:t>
            </a:r>
            <a:r>
              <a:rPr lang="ru-RU" dirty="0" smtClean="0"/>
              <a:t>;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созданы оптимальные благоприятные психологические и управленческие условия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	для апробации направлений </a:t>
            </a:r>
            <a:r>
              <a:rPr lang="ru-RU" dirty="0" err="1" smtClean="0"/>
              <a:t>коучинга</a:t>
            </a:r>
            <a:r>
              <a:rPr lang="ru-RU" dirty="0" smtClean="0"/>
              <a:t> и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	новых подходов в их реализации;</a:t>
            </a:r>
          </a:p>
        </p:txBody>
      </p:sp>
      <p:pic>
        <p:nvPicPr>
          <p:cNvPr id="8195" name="Picture 1" descr="C:\Users\Татьяна.WIN-M29TEN8UC61\Pictures\Эврик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7263" y="5021263"/>
            <a:ext cx="1836737" cy="1836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0"/>
          <a:ext cx="9144000" cy="7083425"/>
        </p:xfrm>
        <a:graphic>
          <a:graphicData uri="http://schemas.openxmlformats.org/drawingml/2006/table">
            <a:tbl>
              <a:tblPr/>
              <a:tblGrid>
                <a:gridCol w="2357438"/>
                <a:gridCol w="2071687"/>
                <a:gridCol w="1143000"/>
                <a:gridCol w="2500313"/>
                <a:gridCol w="1071562"/>
              </a:tblGrid>
              <a:tr h="365753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Задача проекта.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вида деятельности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Сроки реализации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Ожидаемый конечный результат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 выполненных работ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60958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 год</a:t>
                      </a:r>
                    </a:p>
                  </a:txBody>
                  <a:tcPr marL="68580" marR="68580" marT="0" marB="0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95068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Задача 1. Изучить методологию коучинга как инструмент управления ОУ с целью повышения кадрового потенциала.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Обучение: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Вебинар по теме: «Коучинг в образовании»,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Семинар по теме: «Возможности коучинга в управлении»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Октябрь - ноябрь 2014г.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Планы самообразования по теме: «Возможности коучинга в образовании».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Договор с «Кучинг-центр Юг».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975343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Задача 2. Адаптировать коуч-технологии для управления в сфере образования.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Индивидуальные коуч-сессии с администрацией школы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Декабрь 2014г. – Январь 2015 г.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Формирование алгоритма административной работы по коуч-технологии. 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121917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Поиск диагностического материала для отслеживания динамики изменений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Октябрь 2014г. –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Апрель 2015г.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Диагностический материал для отслеживания динамики изменений.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487671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Задача 3. Обучить администрацию МБОУ СОШ № 50 муниципального образования город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Краснодар коуч-инструментам.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Обучение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Январь – май 2015 г.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Папка с материалами по теме семинаров.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147520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Анализ возможностей  коучинга в образовании с целью повышения кадрового потенциала.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Май 2015 г.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Подготовка отчёта по результатам 1-го года деятельности инновационного проекта.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500" y="285750"/>
            <a:ext cx="4714875" cy="1500188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cap="all" dirty="0" smtClean="0"/>
              <a:t>критерии эффективности</a:t>
            </a:r>
            <a:r>
              <a:rPr lang="ru-RU" cap="all" dirty="0" smtClean="0"/>
              <a:t>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88" y="2143125"/>
            <a:ext cx="8501062" cy="5054600"/>
          </a:xfrm>
        </p:spPr>
        <p:txBody>
          <a:bodyPr rtlCol="0">
            <a:normAutofit fontScale="92500"/>
          </a:bodyPr>
          <a:lstStyle/>
          <a:p>
            <a:pPr eaLnBrk="1" fontAlgn="auto" hangingPunct="1"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ru-RU" u="sng" dirty="0" smtClean="0"/>
              <a:t>"12 вопросов" (авт. М. </a:t>
            </a:r>
            <a:r>
              <a:rPr lang="ru-RU" u="sng" dirty="0" err="1" smtClean="0"/>
              <a:t>Бакингем</a:t>
            </a:r>
            <a:r>
              <a:rPr lang="ru-RU" u="sng" dirty="0" smtClean="0"/>
              <a:t>, К. </a:t>
            </a:r>
            <a:r>
              <a:rPr lang="ru-RU" u="sng" dirty="0" err="1" smtClean="0"/>
              <a:t>Коффман</a:t>
            </a:r>
            <a:r>
              <a:rPr lang="ru-RU" u="sng" dirty="0" smtClean="0"/>
              <a:t>);</a:t>
            </a:r>
            <a:endParaRPr lang="ru-RU" dirty="0"/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ru-RU" u="sng" dirty="0" smtClean="0"/>
              <a:t>Модифицированная экспресс-методика по изучению психологического климата в трудовом коллективе (О. С. </a:t>
            </a:r>
            <a:r>
              <a:rPr lang="ru-RU" u="sng" dirty="0" err="1" smtClean="0"/>
              <a:t>Михалюка</a:t>
            </a:r>
            <a:r>
              <a:rPr lang="ru-RU" u="sng" dirty="0" smtClean="0"/>
              <a:t> и А. Ю. </a:t>
            </a:r>
            <a:r>
              <a:rPr lang="ru-RU" u="sng" dirty="0" err="1" smtClean="0"/>
              <a:t>Шалыто</a:t>
            </a:r>
            <a:r>
              <a:rPr lang="ru-RU" u="sng" dirty="0" smtClean="0"/>
              <a:t>);</a:t>
            </a: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ru-RU" u="sng" dirty="0" smtClean="0"/>
              <a:t>«Диагностика творческого потенциала педагогов» </a:t>
            </a:r>
            <a:r>
              <a:rPr lang="en-US" u="sng" dirty="0" smtClean="0"/>
              <a:t>(</a:t>
            </a:r>
            <a:r>
              <a:rPr lang="ru-RU" u="sng" dirty="0" smtClean="0"/>
              <a:t>Рогов Е.И.</a:t>
            </a:r>
            <a:r>
              <a:rPr lang="en-US" u="sng" dirty="0" smtClean="0"/>
              <a:t>)</a:t>
            </a:r>
            <a:r>
              <a:rPr lang="ru-RU" u="sng" dirty="0" smtClean="0"/>
              <a:t>;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ru-RU" u="sng" dirty="0" smtClean="0"/>
              <a:t>"Изучение удовлетворенности педагогов жизнедеятельностью в образовательном учреждении" (А.А. Андреев).</a:t>
            </a: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q"/>
              <a:defRPr/>
            </a:pPr>
            <a:endParaRPr lang="ru-RU" dirty="0" smtClean="0"/>
          </a:p>
        </p:txBody>
      </p:sp>
      <p:pic>
        <p:nvPicPr>
          <p:cNvPr id="10244" name="Picture 2" descr="C:\Users\Татьяна.WIN-M29TEN8UC61\Desktop\doc2749_1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2775" y="0"/>
            <a:ext cx="3451225" cy="2160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614</TotalTime>
  <Words>921</Words>
  <Application>Microsoft Office PowerPoint</Application>
  <PresentationFormat>Экран (4:3)</PresentationFormat>
  <Paragraphs>141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1" baseType="lpstr">
      <vt:lpstr>Arial</vt:lpstr>
      <vt:lpstr>Calibri</vt:lpstr>
      <vt:lpstr>Times New Roman</vt:lpstr>
      <vt:lpstr>Wingdings</vt:lpstr>
      <vt:lpstr>Тема Office</vt:lpstr>
      <vt:lpstr>«ПОВЫШЕНИЕ КАДРОВОГО ПОТЕНЦИАЛА  МБОУ СОШ № 50  МУНИЦИПАЛЬНОГО ОБРАЗОВАНИЯ  ГОРОД КРАСНОДАР                 С ПРИМЕНЕНИЕМ В УПРАВЛЕНИИ КОУЧ-ТЕХНОЛОГИЙ» </vt:lpstr>
      <vt:lpstr>Презентация PowerPoint</vt:lpstr>
      <vt:lpstr>Презентация PowerPoint</vt:lpstr>
      <vt:lpstr>Презентация PowerPoint</vt:lpstr>
      <vt:lpstr>Для достижения цели должны быть решены следующие задачи: </vt:lpstr>
      <vt:lpstr>этапы реализации проекта. </vt:lpstr>
      <vt:lpstr>Презентация PowerPoint</vt:lpstr>
      <vt:lpstr>Презентация PowerPoint</vt:lpstr>
      <vt:lpstr>критерии эффективности:</vt:lpstr>
      <vt:lpstr>Презентация PowerPoint</vt:lpstr>
      <vt:lpstr>Презентация PowerPoint</vt:lpstr>
      <vt:lpstr>Натуральный дизайн. Дон Бэг</vt:lpstr>
      <vt:lpstr>этапы реализации проекта.</vt:lpstr>
      <vt:lpstr>Муниципальное бюджетное общеобразовательное учреждение муниципального образования город Краснодар  средняя общеобразовательная школа № 50</vt:lpstr>
      <vt:lpstr>Презентация PowerPoint</vt:lpstr>
      <vt:lpstr>Коучинг сегодня…</vt:lpstr>
    </vt:vector>
  </TitlesOfParts>
  <Company>DG Win&amp;Soft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Татьяна</dc:creator>
  <cp:lastModifiedBy>pc</cp:lastModifiedBy>
  <cp:revision>63</cp:revision>
  <dcterms:created xsi:type="dcterms:W3CDTF">2014-11-12T08:18:53Z</dcterms:created>
  <dcterms:modified xsi:type="dcterms:W3CDTF">2015-03-22T17:58:04Z</dcterms:modified>
</cp:coreProperties>
</file>